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2"/>
  </p:notesMasterIdLst>
  <p:sldIdLst>
    <p:sldId id="606" r:id="rId5"/>
    <p:sldId id="607" r:id="rId6"/>
    <p:sldId id="608" r:id="rId7"/>
    <p:sldId id="621" r:id="rId8"/>
    <p:sldId id="609" r:id="rId9"/>
    <p:sldId id="610" r:id="rId10"/>
    <p:sldId id="611" r:id="rId11"/>
    <p:sldId id="612" r:id="rId12"/>
    <p:sldId id="613" r:id="rId13"/>
    <p:sldId id="614" r:id="rId14"/>
    <p:sldId id="615" r:id="rId15"/>
    <p:sldId id="616" r:id="rId16"/>
    <p:sldId id="617" r:id="rId17"/>
    <p:sldId id="618" r:id="rId18"/>
    <p:sldId id="619" r:id="rId19"/>
    <p:sldId id="620" r:id="rId20"/>
    <p:sldId id="622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F9433D-DC4A-43AE-B2C9-82228DC39EE7}" v="4" dt="2021-12-09T00:06:42.373"/>
    <p1510:client id="{9D616013-0624-4F79-848D-1D8EAD33E030}" v="48" dt="2021-12-07T08:31:16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C96FB-B5F9-46EE-B618-F77AEA0E07A0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5F6AC-D8DE-46A8-9C8F-36E1EB8054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898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914650" y="842963"/>
            <a:ext cx="4043363" cy="22748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783C-9C86-48D9-812C-F264E30A532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225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2C4D43-F6A8-431F-AFEF-0291417E15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DC08A-E7DD-4812-B388-B899BACC3315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94758D4-7661-4170-9A66-F5C1EB453CE8}"/>
              </a:ext>
            </a:extLst>
          </p:cNvPr>
          <p:cNvGrpSpPr/>
          <p:nvPr/>
        </p:nvGrpSpPr>
        <p:grpSpPr>
          <a:xfrm>
            <a:off x="0" y="1466991"/>
            <a:ext cx="12192000" cy="3708857"/>
            <a:chOff x="0" y="1466991"/>
            <a:chExt cx="12192000" cy="370885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461E894-952B-48C7-9A85-4C644020C482}"/>
                </a:ext>
              </a:extLst>
            </p:cNvPr>
            <p:cNvSpPr/>
            <p:nvPr/>
          </p:nvSpPr>
          <p:spPr>
            <a:xfrm>
              <a:off x="0" y="1466991"/>
              <a:ext cx="12192000" cy="3708857"/>
            </a:xfrm>
            <a:prstGeom prst="rect">
              <a:avLst/>
            </a:prstGeom>
            <a:solidFill>
              <a:schemeClr val="dk1">
                <a:alpha val="6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24DBBA-A4DA-4F8A-BDBB-153FE5ADF137}"/>
                </a:ext>
              </a:extLst>
            </p:cNvPr>
            <p:cNvSpPr txBox="1"/>
            <p:nvPr/>
          </p:nvSpPr>
          <p:spPr>
            <a:xfrm>
              <a:off x="1521646" y="4554168"/>
              <a:ext cx="9148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Future and Fusion Lab of Architectural, Civil and Environmental Engineering , Korea University</a:t>
              </a:r>
              <a:endParaRPr lang="ko-KR" altLang="en-US" sz="18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940CF9F-8302-4345-83D6-FE76D58640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077" y="1971486"/>
            <a:ext cx="11609839" cy="961182"/>
          </a:xfrm>
        </p:spPr>
        <p:txBody>
          <a:bodyPr/>
          <a:lstStyle>
            <a:lvl1pPr algn="ct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altLang="ko-KR" dirty="0"/>
              <a:t>&lt;Title&gt; Riverscape Dynamics Laboratory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37D2E7-95AE-4EE5-A440-290626C04698}"/>
              </a:ext>
            </a:extLst>
          </p:cNvPr>
          <p:cNvGrpSpPr/>
          <p:nvPr/>
        </p:nvGrpSpPr>
        <p:grpSpPr>
          <a:xfrm>
            <a:off x="-1" y="6417425"/>
            <a:ext cx="12192000" cy="440575"/>
            <a:chOff x="-1" y="6417425"/>
            <a:chExt cx="12192000" cy="44057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059CB0B-BCD2-48A4-8C77-197DF0A57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" y="6417425"/>
              <a:ext cx="12192000" cy="44057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B85F7BA-FF9F-4EFE-A4BB-C9BC30531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" y="6495451"/>
              <a:ext cx="978523" cy="32201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6B2CAD5-AA3E-47B5-ABAA-C7E47BC64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56718" y="6484045"/>
              <a:ext cx="1695783" cy="324584"/>
            </a:xfrm>
            <a:prstGeom prst="rect">
              <a:avLst/>
            </a:prstGeom>
          </p:spPr>
        </p:pic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98C47054-73E9-494D-B074-7919AA334CFF}"/>
              </a:ext>
            </a:extLst>
          </p:cNvPr>
          <p:cNvSpPr txBox="1">
            <a:spLocks/>
          </p:cNvSpPr>
          <p:nvPr/>
        </p:nvSpPr>
        <p:spPr>
          <a:xfrm>
            <a:off x="320493" y="3777652"/>
            <a:ext cx="11609839" cy="96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W04 Demi Italic" panose="020B0703020202090204" pitchFamily="34" charset="0"/>
                <a:ea typeface="+mj-ea"/>
                <a:cs typeface="+mj-cs"/>
              </a:defRPr>
            </a:lvl1pPr>
          </a:lstStyle>
          <a:p>
            <a:endParaRPr lang="ko-KR" altLang="en-US" sz="2400" dirty="0">
              <a:latin typeface="Avenir Next LT W04 Regular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332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F52F1C-13BD-4AB0-9CEA-357056A29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81854" y="6492875"/>
            <a:ext cx="628291" cy="365125"/>
          </a:xfrm>
        </p:spPr>
        <p:txBody>
          <a:bodyPr/>
          <a:lstStyle>
            <a:lvl1pPr algn="ctr">
              <a:defRPr sz="1800"/>
            </a:lvl1pPr>
          </a:lstStyle>
          <a:p>
            <a:fld id="{7E3DC08A-E7DD-4812-B388-B899BACC331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697315F-29AB-4706-B6BF-CF73D28CFF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6494" y="1035798"/>
            <a:ext cx="11506200" cy="51579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0" name="그림 9" descr="식물이(가) 표시된 사진&#10;&#10;높은 신뢰도로 생성된 설명">
            <a:extLst>
              <a:ext uri="{FF2B5EF4-FFF2-40B4-BE49-F238E27FC236}">
                <a16:creationId xmlns:a16="http://schemas.microsoft.com/office/drawing/2014/main" id="{EDBE17AB-25A4-471B-86EF-9AEFF0B940E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731520"/>
          </a:xfrm>
          <a:prstGeom prst="rect">
            <a:avLst/>
          </a:prstGeom>
        </p:spPr>
      </p:pic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A74816ED-2A8F-4E70-B7FB-37D21E8D5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634" y="42043"/>
            <a:ext cx="11887200" cy="647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855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87F450-646D-498D-8435-2023F5C5D7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DC08A-E7DD-4812-B388-B899BACC331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63EB59-3FEF-4470-9288-C731A33F266C}"/>
              </a:ext>
            </a:extLst>
          </p:cNvPr>
          <p:cNvSpPr/>
          <p:nvPr/>
        </p:nvSpPr>
        <p:spPr>
          <a:xfrm>
            <a:off x="0" y="2342070"/>
            <a:ext cx="12192000" cy="2173857"/>
          </a:xfrm>
          <a:prstGeom prst="rect">
            <a:avLst/>
          </a:prstGeom>
          <a:solidFill>
            <a:schemeClr val="dk1">
              <a:alpha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52B4-2967-4E5A-8DE2-08AF586F5667}"/>
              </a:ext>
            </a:extLst>
          </p:cNvPr>
          <p:cNvSpPr txBox="1"/>
          <p:nvPr/>
        </p:nvSpPr>
        <p:spPr>
          <a:xfrm>
            <a:off x="4189066" y="2921166"/>
            <a:ext cx="38138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anose="02020603050405020304" pitchFamily="18" charset="0"/>
                <a:ea typeface="아리따-부리(OTF)-SemiBold" panose="02020603020101020101" pitchFamily="18" charset="-127"/>
                <a:cs typeface="Times" panose="02020603050405020304" pitchFamily="18" charset="0"/>
              </a:rPr>
              <a:t>Thank You</a:t>
            </a:r>
            <a:endParaRPr lang="ko-KR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" panose="02020603050405020304" pitchFamily="18" charset="0"/>
              <a:ea typeface="아리따-부리(OTF)-SemiBold" panose="02020603020101020101" pitchFamily="18" charset="-127"/>
              <a:cs typeface="Times" panose="02020603050405020304" pitchFamily="18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3873B2C-E19C-4EE7-9C7E-5E7EB8780163}"/>
              </a:ext>
            </a:extLst>
          </p:cNvPr>
          <p:cNvGrpSpPr/>
          <p:nvPr/>
        </p:nvGrpSpPr>
        <p:grpSpPr>
          <a:xfrm>
            <a:off x="-1" y="6417425"/>
            <a:ext cx="12192000" cy="440575"/>
            <a:chOff x="-1" y="6417425"/>
            <a:chExt cx="12192000" cy="44057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A35193D-465A-4F27-96F4-64DF023EF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" y="6417425"/>
              <a:ext cx="12192000" cy="44057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53BD12D-8B8B-4213-8D52-111D5D5C2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" y="6495451"/>
              <a:ext cx="978523" cy="32201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7C2B173-1B7A-4E9D-87FF-F686AE679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56718" y="6484045"/>
              <a:ext cx="1695783" cy="324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7413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gi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31861D-C6D8-428D-878D-C4F907C87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2BD48-CF7A-4187-8084-6CE2D2399BC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8DC1C6-C9E5-4B64-A2E2-7B91CC33212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06" y="6495451"/>
            <a:ext cx="978523" cy="3220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0580C3-8B82-4F87-97A7-CF08B0571B9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6718" y="6484045"/>
            <a:ext cx="1695783" cy="324584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BC2F92-9CED-45C1-A172-08801D42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6" y="101356"/>
            <a:ext cx="10515600" cy="786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16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ransition>
    <p:fade/>
  </p:transition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venir Next LT W04 Demi" panose="020B07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bd.kma.go.kr/kma2020/dta/edu/KBP57200_Fortran.do?pageNum=5&amp;menuCd=F040304000" TargetMode="External"/><Relationship Id="rId3" Type="http://schemas.openxmlformats.org/officeDocument/2006/relationships/hyperlink" Target="https://www.intel.com/content/www/us/en/developer/articles/tool/oneapi-standalone-components.html#fortran" TargetMode="External"/><Relationship Id="rId7" Type="http://schemas.openxmlformats.org/officeDocument/2006/relationships/hyperlink" Target="http://www.cs.rpi.edu/~szymansk/OOF90/bugs.html" TargetMode="External"/><Relationship Id="rId2" Type="http://schemas.openxmlformats.org/officeDocument/2006/relationships/hyperlink" Target="https://docs.microsoft.com/ko-kr/visualstudio/releases/2019/release-not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m137.ugr.es/imnf/descargas/archivos/fortran_quick_reference_cheat_crib_sheet.pdf" TargetMode="External"/><Relationship Id="rId5" Type="http://schemas.openxmlformats.org/officeDocument/2006/relationships/hyperlink" Target="https://learnxinyminutes.com/docs/fortran95/" TargetMode="External"/><Relationship Id="rId4" Type="http://schemas.openxmlformats.org/officeDocument/2006/relationships/hyperlink" Target="https://fortran-lang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lmdui/SHDLab_Fortran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6F07EF0-3222-4474-A6CB-7C97E8391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dirty="0"/>
              <a:t>Quick guide for Fortran: Intel Fortran compiler and Visual Studio </a:t>
            </a:r>
            <a:endParaRPr lang="ko-KR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72DA19-478B-46FF-9170-A25619F4E864}"/>
              </a:ext>
            </a:extLst>
          </p:cNvPr>
          <p:cNvSpPr txBox="1"/>
          <p:nvPr/>
        </p:nvSpPr>
        <p:spPr>
          <a:xfrm>
            <a:off x="4853522" y="3733555"/>
            <a:ext cx="2484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Hyoungseok Kang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97992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F0D8C5-932B-4969-AC86-A7382516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DC08A-E7DD-4812-B388-B899BACC3315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"/>
              <a:cs typeface="+mn-cs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021571C-6A07-448F-95A2-53FC2572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Variable declaration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BF330-27D9-494E-8D90-33FF257D5BB0}"/>
              </a:ext>
            </a:extLst>
          </p:cNvPr>
          <p:cNvSpPr txBox="1"/>
          <p:nvPr/>
        </p:nvSpPr>
        <p:spPr>
          <a:xfrm>
            <a:off x="612766" y="1118595"/>
            <a:ext cx="6449779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There are 5 built-in variable types in Fortran: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Integer, Real, Complex, Character, Logical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B2641-AFF2-404F-AC0F-621658947DFA}"/>
              </a:ext>
            </a:extLst>
          </p:cNvPr>
          <p:cNvSpPr txBox="1"/>
          <p:nvPr/>
        </p:nvSpPr>
        <p:spPr>
          <a:xfrm>
            <a:off x="612766" y="2778637"/>
            <a:ext cx="68886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Syntax:</a:t>
            </a:r>
          </a:p>
          <a:p>
            <a:endParaRPr lang="en-US" altLang="ko-KR" sz="2000" dirty="0"/>
          </a:p>
          <a:p>
            <a:r>
              <a:rPr lang="en-US" altLang="ko-KR" sz="2000" dirty="0"/>
              <a:t>&lt;</a:t>
            </a:r>
            <a:r>
              <a:rPr lang="en-US" altLang="ko-KR" sz="2000" dirty="0" err="1"/>
              <a:t>Variable_Type</a:t>
            </a:r>
            <a:r>
              <a:rPr lang="en-US" altLang="ko-KR" sz="2000" dirty="0"/>
              <a:t>&gt; :: &lt;Variable_name1&gt;</a:t>
            </a:r>
          </a:p>
          <a:p>
            <a:r>
              <a:rPr lang="en-US" altLang="ko-KR" sz="2000" dirty="0"/>
              <a:t>&lt;</a:t>
            </a:r>
            <a:r>
              <a:rPr lang="en-US" altLang="ko-KR" sz="2000" dirty="0" err="1"/>
              <a:t>Variable_Type</a:t>
            </a:r>
            <a:r>
              <a:rPr lang="en-US" altLang="ko-KR" sz="2000" dirty="0"/>
              <a:t>&gt; :: &lt;Variable_name2&gt;, &lt;Variable_name3&gt;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619FA1-C37B-4350-9FE5-B823EAF4DF64}"/>
              </a:ext>
            </a:extLst>
          </p:cNvPr>
          <p:cNvSpPr txBox="1"/>
          <p:nvPr/>
        </p:nvSpPr>
        <p:spPr>
          <a:xfrm>
            <a:off x="558800" y="4380799"/>
            <a:ext cx="6734536" cy="1687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Complex number </a:t>
            </a:r>
            <a:r>
              <a:rPr lang="en-US" altLang="ko-KR" sz="2400" dirty="0" err="1"/>
              <a:t>a+bi</a:t>
            </a:r>
            <a:r>
              <a:rPr lang="en-US" altLang="ko-KR" sz="2400" dirty="0"/>
              <a:t> is denoted as (a, b)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String is embraced by single(‘ ’) or double quote(“ “)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Logical expression : .true. or .false.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D8834-CF53-4CB2-A3B8-CFB025945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033" y="-297183"/>
            <a:ext cx="5034967" cy="745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48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F0D8C5-932B-4969-AC86-A7382516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DC08A-E7DD-4812-B388-B899BACC3315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"/>
              <a:cs typeface="+mn-cs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021571C-6A07-448F-95A2-53FC2572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Array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78092C-8F4F-4617-B3CC-6F1F97B67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1655" y="491067"/>
            <a:ext cx="7002210" cy="6858000"/>
          </a:xfrm>
          <a:prstGeom prst="rect">
            <a:avLst/>
          </a:prstGeom>
        </p:spPr>
      </p:pic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F6EE205F-A51C-4A9A-BC94-9670897CCF75}"/>
              </a:ext>
            </a:extLst>
          </p:cNvPr>
          <p:cNvSpPr/>
          <p:nvPr/>
        </p:nvSpPr>
        <p:spPr>
          <a:xfrm>
            <a:off x="5943601" y="3086100"/>
            <a:ext cx="323850" cy="857250"/>
          </a:xfrm>
          <a:prstGeom prst="rightBrace">
            <a:avLst>
              <a:gd name="adj1" fmla="val 37745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9E3F97-D4EA-4B84-B51C-33D67EDB045B}"/>
              </a:ext>
            </a:extLst>
          </p:cNvPr>
          <p:cNvSpPr txBox="1"/>
          <p:nvPr/>
        </p:nvSpPr>
        <p:spPr>
          <a:xfrm>
            <a:off x="6398822" y="3314670"/>
            <a:ext cx="2796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Equivalent expressions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A531C-3E5D-4A79-B2CC-DB1F5FFA21BE}"/>
              </a:ext>
            </a:extLst>
          </p:cNvPr>
          <p:cNvSpPr txBox="1"/>
          <p:nvPr/>
        </p:nvSpPr>
        <p:spPr>
          <a:xfrm>
            <a:off x="6398822" y="4262936"/>
            <a:ext cx="3430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2-D array declaration 10x10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1D8BA-3524-4534-9061-ACB8F4A23FD3}"/>
              </a:ext>
            </a:extLst>
          </p:cNvPr>
          <p:cNvSpPr txBox="1"/>
          <p:nvPr/>
        </p:nvSpPr>
        <p:spPr>
          <a:xfrm>
            <a:off x="6398822" y="4990393"/>
            <a:ext cx="42225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Custom index array declaration</a:t>
            </a:r>
          </a:p>
          <a:p>
            <a:pPr marL="457200" indent="-457200">
              <a:buAutoNum type="arabicPeriod"/>
            </a:pPr>
            <a:r>
              <a:rPr lang="en-US" altLang="ko-KR" sz="2000" dirty="0"/>
              <a:t>C-like indexing (from 0 to n-1)</a:t>
            </a:r>
          </a:p>
          <a:p>
            <a:pPr marL="457200" indent="-457200">
              <a:buAutoNum type="arabicPeriod"/>
            </a:pPr>
            <a:r>
              <a:rPr lang="en-US" altLang="ko-KR" sz="2000" dirty="0"/>
              <a:t>Symmetric index from -5 to 5</a:t>
            </a:r>
            <a:endParaRPr lang="ko-KR" altLang="en-US" sz="2000" dirty="0"/>
          </a:p>
        </p:txBody>
      </p:sp>
      <p:sp>
        <p:nvSpPr>
          <p:cNvPr id="10" name="오른쪽 중괄호 9">
            <a:extLst>
              <a:ext uri="{FF2B5EF4-FFF2-40B4-BE49-F238E27FC236}">
                <a16:creationId xmlns:a16="http://schemas.microsoft.com/office/drawing/2014/main" id="{E347F47C-1356-4A3E-AEF8-A47CE9C37024}"/>
              </a:ext>
            </a:extLst>
          </p:cNvPr>
          <p:cNvSpPr/>
          <p:nvPr/>
        </p:nvSpPr>
        <p:spPr>
          <a:xfrm>
            <a:off x="5943601" y="4788958"/>
            <a:ext cx="323850" cy="857250"/>
          </a:xfrm>
          <a:prstGeom prst="rightBrace">
            <a:avLst>
              <a:gd name="adj1" fmla="val 37745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947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F0D8C5-932B-4969-AC86-A7382516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DC08A-E7DD-4812-B388-B899BACC3315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"/>
              <a:cs typeface="+mn-cs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021571C-6A07-448F-95A2-53FC2572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Array and memory allocation</a:t>
            </a:r>
            <a:endParaRPr lang="ko-KR" altLang="en-US" dirty="0"/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60EEF8C9-1B33-4165-8A1D-88B567D50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909293"/>
              </p:ext>
            </p:extLst>
          </p:nvPr>
        </p:nvGraphicFramePr>
        <p:xfrm>
          <a:off x="3729778" y="1338254"/>
          <a:ext cx="8127996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391791843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11398216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754279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79239018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9611126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18443164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62924610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36570959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82283642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62091269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22279835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7143618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</a:t>
                      </a:r>
                      <a:endParaRPr lang="ko-KR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</a:t>
                      </a:r>
                      <a:endParaRPr lang="ko-KR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3</a:t>
                      </a:r>
                      <a:endParaRPr lang="ko-KR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endParaRPr lang="ko-KR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5</a:t>
                      </a:r>
                      <a:endParaRPr lang="ko-KR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6</a:t>
                      </a:r>
                      <a:endParaRPr lang="ko-KR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7</a:t>
                      </a:r>
                      <a:endParaRPr lang="ko-KR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8</a:t>
                      </a:r>
                      <a:endParaRPr lang="ko-KR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9</a:t>
                      </a:r>
                      <a:endParaRPr lang="ko-KR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10</a:t>
                      </a:r>
                      <a:endParaRPr lang="ko-KR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11</a:t>
                      </a:r>
                      <a:endParaRPr lang="ko-KR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12</a:t>
                      </a:r>
                      <a:endParaRPr lang="ko-KR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334024"/>
                  </a:ext>
                </a:extLst>
              </a:tr>
            </a:tbl>
          </a:graphicData>
        </a:graphic>
      </p:graphicFrame>
      <p:graphicFrame>
        <p:nvGraphicFramePr>
          <p:cNvPr id="6" name="표 10">
            <a:extLst>
              <a:ext uri="{FF2B5EF4-FFF2-40B4-BE49-F238E27FC236}">
                <a16:creationId xmlns:a16="http://schemas.microsoft.com/office/drawing/2014/main" id="{4B2E5800-0C3C-4EA3-B316-1E0590C45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280099"/>
              </p:ext>
            </p:extLst>
          </p:nvPr>
        </p:nvGraphicFramePr>
        <p:xfrm>
          <a:off x="360045" y="2428864"/>
          <a:ext cx="4368798" cy="28363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6266">
                  <a:extLst>
                    <a:ext uri="{9D8B030D-6E8A-4147-A177-3AD203B41FA5}">
                      <a16:colId xmlns:a16="http://schemas.microsoft.com/office/drawing/2014/main" val="1588931734"/>
                    </a:ext>
                  </a:extLst>
                </a:gridCol>
                <a:gridCol w="1456266">
                  <a:extLst>
                    <a:ext uri="{9D8B030D-6E8A-4147-A177-3AD203B41FA5}">
                      <a16:colId xmlns:a16="http://schemas.microsoft.com/office/drawing/2014/main" val="1344712215"/>
                    </a:ext>
                  </a:extLst>
                </a:gridCol>
                <a:gridCol w="1456266">
                  <a:extLst>
                    <a:ext uri="{9D8B030D-6E8A-4147-A177-3AD203B41FA5}">
                      <a16:colId xmlns:a16="http://schemas.microsoft.com/office/drawing/2014/main" val="2566809285"/>
                    </a:ext>
                  </a:extLst>
                </a:gridCol>
              </a:tblGrid>
              <a:tr h="709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5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9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70535"/>
                  </a:ext>
                </a:extLst>
              </a:tr>
              <a:tr h="709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6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10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275087"/>
                  </a:ext>
                </a:extLst>
              </a:tr>
              <a:tr h="709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3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7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11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864255"/>
                  </a:ext>
                </a:extLst>
              </a:tr>
              <a:tr h="709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8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12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9696087"/>
                  </a:ext>
                </a:extLst>
              </a:tr>
            </a:tbl>
          </a:graphicData>
        </a:graphic>
      </p:graphicFrame>
      <p:sp>
        <p:nvSpPr>
          <p:cNvPr id="7" name="화살표: 위로 구부러짐 6">
            <a:extLst>
              <a:ext uri="{FF2B5EF4-FFF2-40B4-BE49-F238E27FC236}">
                <a16:creationId xmlns:a16="http://schemas.microsoft.com/office/drawing/2014/main" id="{1B40E4C5-40D5-4549-835F-25D8CAFEFF4C}"/>
              </a:ext>
            </a:extLst>
          </p:cNvPr>
          <p:cNvSpPr/>
          <p:nvPr/>
        </p:nvSpPr>
        <p:spPr>
          <a:xfrm rot="18500673">
            <a:off x="4700924" y="2491223"/>
            <a:ext cx="2392635" cy="95114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F559F-1F37-4E23-9C68-42F298AF144B}"/>
              </a:ext>
            </a:extLst>
          </p:cNvPr>
          <p:cNvSpPr txBox="1"/>
          <p:nvPr/>
        </p:nvSpPr>
        <p:spPr>
          <a:xfrm>
            <a:off x="5660764" y="3708509"/>
            <a:ext cx="63630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We commonly define higher dimension (2~) </a:t>
            </a:r>
            <a:br>
              <a:rPr lang="en-US" altLang="ko-KR" sz="2400" dirty="0"/>
            </a:br>
            <a:r>
              <a:rPr lang="en-US" altLang="ko-KR" sz="2400" dirty="0"/>
              <a:t>arrays because they are familiar to human. </a:t>
            </a:r>
          </a:p>
          <a:p>
            <a:endParaRPr lang="en-US" altLang="ko-KR" sz="2400" dirty="0"/>
          </a:p>
          <a:p>
            <a:r>
              <a:rPr lang="en-US" altLang="ko-KR" sz="2400" dirty="0"/>
              <a:t>Array index just points out the memory location.</a:t>
            </a:r>
          </a:p>
          <a:p>
            <a:endParaRPr lang="en-US" altLang="ko-KR" sz="2400" dirty="0"/>
          </a:p>
          <a:p>
            <a:r>
              <a:rPr lang="en-US" altLang="ko-KR" sz="2400" u="sng" dirty="0"/>
              <a:t>In Fortran, array is column-wise.</a:t>
            </a:r>
            <a:endParaRPr lang="ko-KR" altLang="en-US" sz="2400" u="sng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4B2A594-588B-4AB2-BD0A-A08D6F7EF794}"/>
              </a:ext>
            </a:extLst>
          </p:cNvPr>
          <p:cNvCxnSpPr/>
          <p:nvPr/>
        </p:nvCxnSpPr>
        <p:spPr>
          <a:xfrm>
            <a:off x="1528443" y="2767533"/>
            <a:ext cx="0" cy="22775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A10689-2C78-4EFB-8303-C279F76E1075}"/>
              </a:ext>
            </a:extLst>
          </p:cNvPr>
          <p:cNvCxnSpPr/>
          <p:nvPr/>
        </p:nvCxnSpPr>
        <p:spPr>
          <a:xfrm>
            <a:off x="2937406" y="2767533"/>
            <a:ext cx="0" cy="22775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036ADA0-4097-4276-8092-DCD7B02385F3}"/>
              </a:ext>
            </a:extLst>
          </p:cNvPr>
          <p:cNvCxnSpPr/>
          <p:nvPr/>
        </p:nvCxnSpPr>
        <p:spPr>
          <a:xfrm>
            <a:off x="4461406" y="2767533"/>
            <a:ext cx="0" cy="22775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46137F6-F317-4B30-A7D9-983DC2F2145D}"/>
              </a:ext>
            </a:extLst>
          </p:cNvPr>
          <p:cNvCxnSpPr>
            <a:cxnSpLocks/>
          </p:cNvCxnSpPr>
          <p:nvPr/>
        </p:nvCxnSpPr>
        <p:spPr>
          <a:xfrm flipV="1">
            <a:off x="1655174" y="2894533"/>
            <a:ext cx="1041668" cy="215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E3CA038-6A8F-47EA-903B-B060EE745326}"/>
              </a:ext>
            </a:extLst>
          </p:cNvPr>
          <p:cNvCxnSpPr>
            <a:cxnSpLocks/>
          </p:cNvCxnSpPr>
          <p:nvPr/>
        </p:nvCxnSpPr>
        <p:spPr>
          <a:xfrm flipV="1">
            <a:off x="3192714" y="2894533"/>
            <a:ext cx="1041668" cy="215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6BDBEC-5D45-4A53-875A-2184628FF96E}"/>
              </a:ext>
            </a:extLst>
          </p:cNvPr>
          <p:cNvSpPr txBox="1"/>
          <p:nvPr/>
        </p:nvSpPr>
        <p:spPr>
          <a:xfrm>
            <a:off x="7590115" y="2303944"/>
            <a:ext cx="3682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The data is stored in 1-D structure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E1FF36-2B0B-4847-8506-5073FD7F934E}"/>
              </a:ext>
            </a:extLst>
          </p:cNvPr>
          <p:cNvSpPr txBox="1"/>
          <p:nvPr/>
        </p:nvSpPr>
        <p:spPr>
          <a:xfrm>
            <a:off x="6410145" y="861267"/>
            <a:ext cx="235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Memory in computer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B8B26F-AACF-42EA-8509-62A94DF002C6}"/>
              </a:ext>
            </a:extLst>
          </p:cNvPr>
          <p:cNvSpPr txBox="1"/>
          <p:nvPr/>
        </p:nvSpPr>
        <p:spPr>
          <a:xfrm>
            <a:off x="837085" y="5454946"/>
            <a:ext cx="3414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2-D array in code and our mind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34424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F0D8C5-932B-4969-AC86-A7382516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DC08A-E7DD-4812-B388-B899BACC3315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"/>
              <a:cs typeface="+mn-cs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021571C-6A07-448F-95A2-53FC2572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Array slicing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3B1658-ACE9-49B9-B1A7-0EF729E5F503}"/>
              </a:ext>
            </a:extLst>
          </p:cNvPr>
          <p:cNvSpPr txBox="1"/>
          <p:nvPr/>
        </p:nvSpPr>
        <p:spPr>
          <a:xfrm>
            <a:off x="5943601" y="3413815"/>
            <a:ext cx="2682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Do-loop construction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79B253-3CB7-43E1-B38E-027F33CE99C9}"/>
              </a:ext>
            </a:extLst>
          </p:cNvPr>
          <p:cNvSpPr txBox="1"/>
          <p:nvPr/>
        </p:nvSpPr>
        <p:spPr>
          <a:xfrm>
            <a:off x="5943601" y="4431059"/>
            <a:ext cx="2600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Range is denoted by ‘:’ 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3E6561-7855-42E2-8BD7-1A0B5990EC7C}"/>
              </a:ext>
            </a:extLst>
          </p:cNvPr>
          <p:cNvSpPr txBox="1"/>
          <p:nvPr/>
        </p:nvSpPr>
        <p:spPr>
          <a:xfrm>
            <a:off x="5913689" y="4967295"/>
            <a:ext cx="5141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Print the element of odd-index (i.e., 1, 3, 5, 7, 9)</a:t>
            </a:r>
          </a:p>
          <a:p>
            <a:r>
              <a:rPr lang="en-US" altLang="ko-KR" sz="2000" dirty="0"/>
              <a:t>Print the all the element inversely</a:t>
            </a:r>
          </a:p>
          <a:p>
            <a:r>
              <a:rPr lang="en-US" altLang="ko-KR" sz="2000" dirty="0"/>
              <a:t>Print the first column in a 2-D array</a:t>
            </a:r>
            <a:endParaRPr lang="ko-KR" altLang="en-US" sz="2000" dirty="0"/>
          </a:p>
        </p:txBody>
      </p:sp>
      <p:sp>
        <p:nvSpPr>
          <p:cNvPr id="8" name="오른쪽 중괄호 7">
            <a:extLst>
              <a:ext uri="{FF2B5EF4-FFF2-40B4-BE49-F238E27FC236}">
                <a16:creationId xmlns:a16="http://schemas.microsoft.com/office/drawing/2014/main" id="{E21A0110-9BC4-4147-B928-1ADBF2C43913}"/>
              </a:ext>
            </a:extLst>
          </p:cNvPr>
          <p:cNvSpPr/>
          <p:nvPr/>
        </p:nvSpPr>
        <p:spPr>
          <a:xfrm>
            <a:off x="5495914" y="4202993"/>
            <a:ext cx="323850" cy="857250"/>
          </a:xfrm>
          <a:prstGeom prst="rightBrace">
            <a:avLst>
              <a:gd name="adj1" fmla="val 37745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E83A6A-575A-4DCD-9AB7-001D0F3B4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742" y="314295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80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F0D8C5-932B-4969-AC86-A7382516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DC08A-E7DD-4812-B388-B899BACC3315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"/>
              <a:cs typeface="+mn-cs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021571C-6A07-448F-95A2-53FC2572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Allocatable arrays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A2687D-52A1-4A2D-B4A3-77A94ED2C697}"/>
              </a:ext>
            </a:extLst>
          </p:cNvPr>
          <p:cNvSpPr txBox="1"/>
          <p:nvPr/>
        </p:nvSpPr>
        <p:spPr>
          <a:xfrm>
            <a:off x="6604002" y="2192150"/>
            <a:ext cx="53170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Previous array declaration was </a:t>
            </a:r>
            <a:r>
              <a:rPr lang="en-US" altLang="ko-KR" sz="2000" b="1" dirty="0"/>
              <a:t>static</a:t>
            </a:r>
            <a:r>
              <a:rPr lang="en-US" altLang="ko-KR" sz="2000" dirty="0"/>
              <a:t> :</a:t>
            </a:r>
            <a:br>
              <a:rPr lang="en-US" altLang="ko-KR" sz="2000" dirty="0"/>
            </a:br>
            <a:r>
              <a:rPr lang="en-US" altLang="ko-KR" sz="2000" dirty="0"/>
              <a:t>we already knew their length of the arrays.</a:t>
            </a:r>
          </a:p>
          <a:p>
            <a:endParaRPr lang="en-US" altLang="ko-KR" sz="2000" dirty="0"/>
          </a:p>
          <a:p>
            <a:r>
              <a:rPr lang="en-US" altLang="ko-KR" sz="2000" dirty="0"/>
              <a:t>If we need to declare an array without identifying its size,</a:t>
            </a:r>
            <a:br>
              <a:rPr lang="en-US" altLang="ko-KR" sz="2000" dirty="0"/>
            </a:br>
            <a:endParaRPr lang="en-US" altLang="ko-KR" sz="2000" dirty="0"/>
          </a:p>
          <a:p>
            <a:r>
              <a:rPr lang="en-US" altLang="ko-KR" sz="2000" dirty="0"/>
              <a:t>we use </a:t>
            </a:r>
            <a:r>
              <a:rPr lang="en-US" altLang="ko-KR" sz="2000" b="1" dirty="0"/>
              <a:t>allocatable(dynamic)</a:t>
            </a:r>
            <a:r>
              <a:rPr lang="en-US" altLang="ko-KR" sz="2000" dirty="0"/>
              <a:t> array.</a:t>
            </a:r>
          </a:p>
          <a:p>
            <a:endParaRPr lang="en-US" altLang="ko-KR" sz="2000" dirty="0"/>
          </a:p>
          <a:p>
            <a:r>
              <a:rPr lang="en-US" altLang="ko-KR" sz="2000" dirty="0"/>
              <a:t>It is useful for declaring an array when we copy from the data file.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91C4A1-7014-481D-9FE3-BAFA7066B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501" y="758461"/>
            <a:ext cx="7368321" cy="603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0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F0D8C5-932B-4969-AC86-A7382516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DC08A-E7DD-4812-B388-B899BACC3315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"/>
              <a:cs typeface="+mn-cs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021571C-6A07-448F-95A2-53FC2572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What’s next?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87165-256D-4C2D-A9E1-2E4884E6DFA5}"/>
              </a:ext>
            </a:extLst>
          </p:cNvPr>
          <p:cNvSpPr txBox="1"/>
          <p:nvPr/>
        </p:nvSpPr>
        <p:spPr>
          <a:xfrm>
            <a:off x="897468" y="1594940"/>
            <a:ext cx="7687361" cy="3668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Logical operations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Conditional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Loop (Iterations)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File read &amp; write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Sample code (Sorting algorithm, Iso-water head)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95473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F0D8C5-932B-4969-AC86-A7382516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DC08A-E7DD-4812-B388-B899BACC3315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"/>
              <a:cs typeface="+mn-cs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021571C-6A07-448F-95A2-53FC2572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Download links and useful resources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C9A8D-6FFC-488E-98C8-951E3F1630C2}"/>
              </a:ext>
            </a:extLst>
          </p:cNvPr>
          <p:cNvSpPr txBox="1"/>
          <p:nvPr/>
        </p:nvSpPr>
        <p:spPr>
          <a:xfrm>
            <a:off x="867064" y="1264355"/>
            <a:ext cx="6976590" cy="4653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Visual Studio </a:t>
            </a:r>
            <a:r>
              <a:rPr lang="en-US" altLang="ko-KR" sz="2000" dirty="0">
                <a:hlinkClick r:id="rId2"/>
              </a:rPr>
              <a:t>(Link)</a:t>
            </a:r>
            <a:br>
              <a:rPr lang="en-US" altLang="ko-KR" sz="2000" dirty="0"/>
            </a:br>
            <a:r>
              <a:rPr lang="en-US" altLang="ko-KR" sz="2000" dirty="0"/>
              <a:t>- Download the community - 2019 ver.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Intel Fortran compiler </a:t>
            </a:r>
            <a:r>
              <a:rPr lang="en-US" altLang="ko-KR" sz="2000" dirty="0">
                <a:hlinkClick r:id="rId3"/>
              </a:rPr>
              <a:t>(Link)</a:t>
            </a:r>
            <a:br>
              <a:rPr lang="en-US" altLang="ko-KR" sz="2000" dirty="0"/>
            </a:br>
            <a:r>
              <a:rPr lang="en-US" altLang="ko-KR" sz="2000" dirty="0"/>
              <a:t>- Download the 2021.3 release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Fortran-lang </a:t>
            </a:r>
            <a:r>
              <a:rPr lang="en-US" altLang="ko-KR" sz="2000" dirty="0">
                <a:hlinkClick r:id="rId4"/>
              </a:rPr>
              <a:t>(Link)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Lean Fortran in Y minutes </a:t>
            </a:r>
            <a:r>
              <a:rPr lang="en-US" altLang="ko-KR" sz="2000" dirty="0">
                <a:hlinkClick r:id="rId5"/>
              </a:rPr>
              <a:t>(Link)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Cheat sheet by B. Evans </a:t>
            </a:r>
            <a:r>
              <a:rPr lang="en-US" altLang="ko-KR" sz="2000" dirty="0">
                <a:hlinkClick r:id="rId6"/>
              </a:rPr>
              <a:t>(Link)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Mistakes in Fortran 90 programs that might you surprise </a:t>
            </a:r>
            <a:r>
              <a:rPr lang="en-US" altLang="ko-KR" sz="2000" dirty="0">
                <a:hlinkClick r:id="rId7"/>
              </a:rPr>
              <a:t>(Link)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KMA education (in Korean) </a:t>
            </a:r>
            <a:r>
              <a:rPr lang="en-US" altLang="ko-KR" sz="2000" dirty="0">
                <a:hlinkClick r:id="rId8"/>
              </a:rPr>
              <a:t>(Link)</a:t>
            </a:r>
            <a:r>
              <a:rPr lang="en-US" altLang="ko-KR" sz="20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27154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A52A9F-A4D2-4C8C-8C87-DA6538163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DC08A-E7DD-4812-B388-B899BACC3315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8761252-534B-486A-B2AE-44466544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One more thing!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2E5A0C-4956-4190-9332-793C4863E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762" y="1538287"/>
            <a:ext cx="6848475" cy="3781425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658E5FFF-E912-4ACD-B59B-6615C239DBA8}"/>
              </a:ext>
            </a:extLst>
          </p:cNvPr>
          <p:cNvSpPr txBox="1"/>
          <p:nvPr/>
        </p:nvSpPr>
        <p:spPr>
          <a:xfrm>
            <a:off x="1565839" y="5536961"/>
            <a:ext cx="9688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70C0"/>
                </a:solidFill>
              </a:rPr>
              <a:t>A quick guide for Fortran with Intel Fortran compiler and Visual Studio</a:t>
            </a:r>
            <a:endParaRPr lang="ko-KR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02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F0D8C5-932B-4969-AC86-A7382516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DC08A-E7DD-4812-B388-B899BACC3315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"/>
              <a:cs typeface="+mn-cs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021571C-6A07-448F-95A2-53FC2572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Fortran?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FE198-556C-4C2F-BA2D-EF031C0DC704}"/>
              </a:ext>
            </a:extLst>
          </p:cNvPr>
          <p:cNvSpPr txBox="1"/>
          <p:nvPr/>
        </p:nvSpPr>
        <p:spPr>
          <a:xfrm>
            <a:off x="431088" y="1308663"/>
            <a:ext cx="6372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FOR</a:t>
            </a:r>
            <a:r>
              <a:rPr lang="en-US" altLang="ko-KR" sz="2400" dirty="0" err="1"/>
              <a:t>mula</a:t>
            </a:r>
            <a:r>
              <a:rPr lang="en-US" altLang="ko-KR" sz="2400" dirty="0"/>
              <a:t> </a:t>
            </a:r>
            <a:r>
              <a:rPr lang="en-US" altLang="ko-KR" sz="2400" b="1" dirty="0" err="1"/>
              <a:t>TRAN</a:t>
            </a:r>
            <a:r>
              <a:rPr lang="en-US" altLang="ko-KR" sz="2400" dirty="0" err="1"/>
              <a:t>slation</a:t>
            </a:r>
            <a:r>
              <a:rPr lang="en-US" altLang="ko-KR" sz="2400" dirty="0"/>
              <a:t> (made by IBM, 1954)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841B45-C0FA-4937-8CC8-6C1D63BFCA9E}"/>
              </a:ext>
            </a:extLst>
          </p:cNvPr>
          <p:cNvSpPr txBox="1"/>
          <p:nvPr/>
        </p:nvSpPr>
        <p:spPr>
          <a:xfrm>
            <a:off x="431088" y="2769923"/>
            <a:ext cx="11145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Version update with backward compatibility</a:t>
            </a:r>
            <a:r>
              <a:rPr lang="ko-KR" altLang="en-US" sz="2400" dirty="0"/>
              <a:t> </a:t>
            </a:r>
            <a:r>
              <a:rPr lang="en-US" altLang="ko-KR" sz="2400" dirty="0"/>
              <a:t>(66→</a:t>
            </a:r>
            <a:r>
              <a:rPr lang="en-US" altLang="ko-KR" sz="2400" b="1" dirty="0"/>
              <a:t>77</a:t>
            </a:r>
            <a:r>
              <a:rPr lang="en-US" altLang="ko-KR" sz="2400" dirty="0"/>
              <a:t>→</a:t>
            </a:r>
            <a:r>
              <a:rPr lang="en-US" altLang="ko-KR" sz="2400" b="1" dirty="0"/>
              <a:t>90</a:t>
            </a:r>
            <a:r>
              <a:rPr lang="en-US" altLang="ko-KR" sz="2400" dirty="0"/>
              <a:t>→95→</a:t>
            </a:r>
            <a:r>
              <a:rPr lang="en-US" altLang="ko-KR" sz="2400" b="1" dirty="0"/>
              <a:t>2003</a:t>
            </a:r>
            <a:r>
              <a:rPr lang="en-US" altLang="ko-KR" sz="2400" dirty="0"/>
              <a:t>→2008)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F01C62-AE7D-4D3D-BC0C-4CBCE8D27173}"/>
              </a:ext>
            </a:extLst>
          </p:cNvPr>
          <p:cNvSpPr txBox="1"/>
          <p:nvPr/>
        </p:nvSpPr>
        <p:spPr>
          <a:xfrm>
            <a:off x="431088" y="5448068"/>
            <a:ext cx="1118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Broadly used in numerical analysis (e.g., Climate modeling, Rocket simulation)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AD07D9-9D76-41B6-8675-47255FC3C12C}"/>
              </a:ext>
            </a:extLst>
          </p:cNvPr>
          <p:cNvSpPr txBox="1"/>
          <p:nvPr/>
        </p:nvSpPr>
        <p:spPr>
          <a:xfrm>
            <a:off x="431088" y="3986810"/>
            <a:ext cx="4674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Mathematics &amp; Science libraries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7F3651-ADE3-4341-9804-F3D6FE1C76B9}"/>
              </a:ext>
            </a:extLst>
          </p:cNvPr>
          <p:cNvSpPr txBox="1"/>
          <p:nvPr/>
        </p:nvSpPr>
        <p:spPr>
          <a:xfrm>
            <a:off x="431088" y="4717440"/>
            <a:ext cx="6934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Strong at High Performance Computation (HPC)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5A4949-444C-4568-B4BB-88078E7E5A82}"/>
              </a:ext>
            </a:extLst>
          </p:cNvPr>
          <p:cNvSpPr txBox="1"/>
          <p:nvPr/>
        </p:nvSpPr>
        <p:spPr>
          <a:xfrm>
            <a:off x="431088" y="2039293"/>
            <a:ext cx="6222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The first high-level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3685999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F0D8C5-932B-4969-AC86-A7382516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DC08A-E7DD-4812-B388-B899BACC3315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"/>
              <a:cs typeface="+mn-cs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021571C-6A07-448F-95A2-53FC2572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Fortran compiler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16CD2D-BB1A-4690-B052-E8293C2E0685}"/>
              </a:ext>
            </a:extLst>
          </p:cNvPr>
          <p:cNvSpPr txBox="1"/>
          <p:nvPr/>
        </p:nvSpPr>
        <p:spPr>
          <a:xfrm>
            <a:off x="7406045" y="890236"/>
            <a:ext cx="397933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Open-source compilers</a:t>
            </a:r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GNU Fortran Compiler (</a:t>
            </a:r>
            <a:r>
              <a:rPr lang="en-US" altLang="ko-KR" sz="2000" dirty="0" err="1"/>
              <a:t>gfortran</a:t>
            </a:r>
            <a:r>
              <a:rPr lang="en-US" altLang="ko-KR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LLVM </a:t>
            </a:r>
            <a:r>
              <a:rPr lang="en-US" altLang="ko-KR" sz="2000" dirty="0" err="1"/>
              <a:t>Flang</a:t>
            </a:r>
            <a:endParaRPr lang="en-US" altLang="ko-KR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26906-41D9-45CC-BB60-2B7296DF74DC}"/>
              </a:ext>
            </a:extLst>
          </p:cNvPr>
          <p:cNvSpPr txBox="1"/>
          <p:nvPr/>
        </p:nvSpPr>
        <p:spPr>
          <a:xfrm>
            <a:off x="7406045" y="3109659"/>
            <a:ext cx="460586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Commercial compilers</a:t>
            </a:r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Intel </a:t>
            </a:r>
            <a:r>
              <a:rPr lang="en-US" altLang="ko-KR" sz="2000" dirty="0" err="1"/>
              <a:t>oneAPI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Fortran Compiler Classic (</a:t>
            </a:r>
            <a:r>
              <a:rPr lang="en-US" altLang="ko-KR" sz="2000" dirty="0" err="1"/>
              <a:t>ifort</a:t>
            </a:r>
            <a:r>
              <a:rPr lang="en-US" altLang="ko-KR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Fortran Compiler Beta (</a:t>
            </a:r>
            <a:r>
              <a:rPr lang="en-US" altLang="ko-KR" sz="2000" dirty="0" err="1"/>
              <a:t>ifx</a:t>
            </a:r>
            <a:r>
              <a:rPr lang="en-US" altLang="ko-KR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NAG Fortran Compiler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NVIDIA, IBM, AMD, ARM, Oracle, Cray…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7BA0D7-E299-4454-AB60-A224389D2576}"/>
              </a:ext>
            </a:extLst>
          </p:cNvPr>
          <p:cNvSpPr/>
          <p:nvPr/>
        </p:nvSpPr>
        <p:spPr>
          <a:xfrm>
            <a:off x="7652660" y="3670522"/>
            <a:ext cx="4183739" cy="100076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2C3E5C-FB42-4BF7-924C-350AF09FEC0C}"/>
              </a:ext>
            </a:extLst>
          </p:cNvPr>
          <p:cNvSpPr txBox="1"/>
          <p:nvPr/>
        </p:nvSpPr>
        <p:spPr>
          <a:xfrm>
            <a:off x="4387460" y="5384876"/>
            <a:ext cx="1936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Machine code</a:t>
            </a:r>
          </a:p>
          <a:p>
            <a:pPr algn="ctr"/>
            <a:r>
              <a:rPr lang="en-US" altLang="ko-KR" sz="2000" dirty="0"/>
              <a:t>(CPU-readable)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8FCC2-4A70-4434-BDEC-3122D4B91564}"/>
              </a:ext>
            </a:extLst>
          </p:cNvPr>
          <p:cNvSpPr txBox="1"/>
          <p:nvPr/>
        </p:nvSpPr>
        <p:spPr>
          <a:xfrm>
            <a:off x="4544137" y="3420147"/>
            <a:ext cx="15872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Compiler</a:t>
            </a:r>
          </a:p>
          <a:p>
            <a:pPr algn="ctr"/>
            <a:r>
              <a:rPr lang="en-US" altLang="ko-KR" sz="2000" dirty="0"/>
              <a:t>(Translation)</a:t>
            </a:r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77194-2054-4DB8-9582-8F679492EA5E}"/>
              </a:ext>
            </a:extLst>
          </p:cNvPr>
          <p:cNvSpPr txBox="1"/>
          <p:nvPr/>
        </p:nvSpPr>
        <p:spPr>
          <a:xfrm>
            <a:off x="4069233" y="1202356"/>
            <a:ext cx="2644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High-level language</a:t>
            </a:r>
          </a:p>
          <a:p>
            <a:pPr algn="ctr"/>
            <a:r>
              <a:rPr lang="en-US" altLang="ko-KR" sz="2000" dirty="0"/>
              <a:t>(Human-readable)</a:t>
            </a:r>
            <a:endParaRPr lang="ko-KR" altLang="en-US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413A238-108E-429E-B819-3AA8F1C7D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8" y="4656667"/>
            <a:ext cx="2694873" cy="17965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25DCF3-BD3C-4874-AEB9-D526477D2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794" y="2002381"/>
            <a:ext cx="2008072" cy="12550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E474750-0BF3-4F8A-AFD0-6D95CE8AD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67" y="1174346"/>
            <a:ext cx="1405019" cy="17965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97DC2F-BC6E-4606-A022-EF4CADAD2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952" y="1010849"/>
            <a:ext cx="970393" cy="1090900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DDA203B8-3DA0-4893-9546-52107675A8EC}"/>
              </a:ext>
            </a:extLst>
          </p:cNvPr>
          <p:cNvSpPr/>
          <p:nvPr/>
        </p:nvSpPr>
        <p:spPr>
          <a:xfrm>
            <a:off x="1614334" y="3432297"/>
            <a:ext cx="875899" cy="809052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DEB11E3-9A7A-4D48-B3B6-5552838BDAAD}"/>
              </a:ext>
            </a:extLst>
          </p:cNvPr>
          <p:cNvCxnSpPr/>
          <p:nvPr/>
        </p:nvCxnSpPr>
        <p:spPr>
          <a:xfrm>
            <a:off x="5188017" y="4379495"/>
            <a:ext cx="0" cy="9144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F1FB8C2-270F-4FF1-B4AE-E53B88894296}"/>
              </a:ext>
            </a:extLst>
          </p:cNvPr>
          <p:cNvCxnSpPr>
            <a:cxnSpLocks/>
          </p:cNvCxnSpPr>
          <p:nvPr/>
        </p:nvCxnSpPr>
        <p:spPr>
          <a:xfrm flipH="1">
            <a:off x="4387460" y="4379495"/>
            <a:ext cx="800557" cy="73152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AECCF16-E4B3-4A09-B5CD-A8F6C49B3B1E}"/>
              </a:ext>
            </a:extLst>
          </p:cNvPr>
          <p:cNvCxnSpPr>
            <a:cxnSpLocks/>
          </p:cNvCxnSpPr>
          <p:nvPr/>
        </p:nvCxnSpPr>
        <p:spPr>
          <a:xfrm>
            <a:off x="5197642" y="4402320"/>
            <a:ext cx="800557" cy="73152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03F1C8C-F147-4B9F-A180-CF11A5A805A5}"/>
              </a:ext>
            </a:extLst>
          </p:cNvPr>
          <p:cNvCxnSpPr/>
          <p:nvPr/>
        </p:nvCxnSpPr>
        <p:spPr>
          <a:xfrm>
            <a:off x="5188017" y="2243139"/>
            <a:ext cx="0" cy="9144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655B0-CFD3-4AC8-ACAB-335DB983349B}"/>
              </a:ext>
            </a:extLst>
          </p:cNvPr>
          <p:cNvCxnSpPr>
            <a:cxnSpLocks/>
          </p:cNvCxnSpPr>
          <p:nvPr/>
        </p:nvCxnSpPr>
        <p:spPr>
          <a:xfrm flipH="1">
            <a:off x="5207266" y="2411122"/>
            <a:ext cx="800557" cy="73152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0DBA0B6-8ED8-478D-8D74-4B92D6945635}"/>
              </a:ext>
            </a:extLst>
          </p:cNvPr>
          <p:cNvCxnSpPr>
            <a:cxnSpLocks/>
          </p:cNvCxnSpPr>
          <p:nvPr/>
        </p:nvCxnSpPr>
        <p:spPr>
          <a:xfrm>
            <a:off x="4368212" y="2412816"/>
            <a:ext cx="800557" cy="73152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34C85B-565A-4CED-AE94-0F4BAD6DD24E}"/>
              </a:ext>
            </a:extLst>
          </p:cNvPr>
          <p:cNvSpPr txBox="1"/>
          <p:nvPr/>
        </p:nvSpPr>
        <p:spPr>
          <a:xfrm>
            <a:off x="4434670" y="4671282"/>
            <a:ext cx="1658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/>
              <a:t>architectures</a:t>
            </a:r>
            <a:endParaRPr lang="ko-KR" altLang="en-US" sz="20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FC5B9-48AF-44D1-8D8C-2F1B90B02217}"/>
              </a:ext>
            </a:extLst>
          </p:cNvPr>
          <p:cNvSpPr txBox="1"/>
          <p:nvPr/>
        </p:nvSpPr>
        <p:spPr>
          <a:xfrm>
            <a:off x="4585807" y="2463937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/>
              <a:t>languages</a:t>
            </a:r>
            <a:endParaRPr lang="ko-KR" altLang="en-US" sz="20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C65984-52DF-43BA-A956-2B2310ECF164}"/>
              </a:ext>
            </a:extLst>
          </p:cNvPr>
          <p:cNvSpPr txBox="1"/>
          <p:nvPr/>
        </p:nvSpPr>
        <p:spPr>
          <a:xfrm>
            <a:off x="9847556" y="3481702"/>
            <a:ext cx="2076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Higher performance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&amp; stability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89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FB0CC2-A2D8-4162-B9F7-5CA01F3B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DC08A-E7DD-4812-B388-B899BACC331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05E6132-E060-4432-8CFB-91C10F0EF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So… why are we here?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06159B-3033-4AAD-918D-97DD5821D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1074737"/>
            <a:ext cx="7477125" cy="366712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FB8610-4DAD-4670-8D38-5E0E2DE9B52C}"/>
              </a:ext>
            </a:extLst>
          </p:cNvPr>
          <p:cNvGrpSpPr/>
          <p:nvPr/>
        </p:nvGrpSpPr>
        <p:grpSpPr>
          <a:xfrm>
            <a:off x="3554463" y="2136334"/>
            <a:ext cx="8261301" cy="4021931"/>
            <a:chOff x="3554463" y="2136334"/>
            <a:chExt cx="8261301" cy="4021931"/>
          </a:xfrm>
        </p:grpSpPr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30E4C113-915C-491F-9A5F-C48BCCBFB1E8}"/>
                </a:ext>
              </a:extLst>
            </p:cNvPr>
            <p:cNvSpPr/>
            <p:nvPr/>
          </p:nvSpPr>
          <p:spPr>
            <a:xfrm rot="604346">
              <a:off x="3554463" y="4542294"/>
              <a:ext cx="4159334" cy="711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Priority Support for Intel® oneAPI Base Toolkit">
              <a:extLst>
                <a:ext uri="{FF2B5EF4-FFF2-40B4-BE49-F238E27FC236}">
                  <a16:creationId xmlns:a16="http://schemas.microsoft.com/office/drawing/2014/main" id="{E09ACAE1-8978-49B2-9736-B44EDB17C4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14" r="24398"/>
            <a:stretch/>
          </p:blipFill>
          <p:spPr bwMode="auto">
            <a:xfrm>
              <a:off x="8191500" y="2136334"/>
              <a:ext cx="3624264" cy="4021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3956C0-B1E9-4325-996D-8C6C1486B5AB}"/>
                </a:ext>
              </a:extLst>
            </p:cNvPr>
            <p:cNvSpPr txBox="1"/>
            <p:nvPr/>
          </p:nvSpPr>
          <p:spPr>
            <a:xfrm rot="578255">
              <a:off x="4640635" y="4108386"/>
              <a:ext cx="17379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Rebranded</a:t>
              </a:r>
              <a:endParaRPr lang="ko-KR" altLang="en-US" sz="28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FB61055-3296-46C4-996C-459A2FC41BD8}"/>
              </a:ext>
            </a:extLst>
          </p:cNvPr>
          <p:cNvSpPr txBox="1"/>
          <p:nvPr/>
        </p:nvSpPr>
        <p:spPr>
          <a:xfrm>
            <a:off x="3229943" y="2682133"/>
            <a:ext cx="441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Our lab has Intel Visual Fortran 2013 license.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30AA08-0BF0-4C74-AE38-071C48E6A9C9}"/>
              </a:ext>
            </a:extLst>
          </p:cNvPr>
          <p:cNvSpPr txBox="1"/>
          <p:nvPr/>
        </p:nvSpPr>
        <p:spPr>
          <a:xfrm>
            <a:off x="846941" y="5127118"/>
            <a:ext cx="2468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Product update ended </a:t>
            </a:r>
          </a:p>
          <a:p>
            <a:r>
              <a:rPr lang="en-US" altLang="ko-KR" sz="2000" dirty="0"/>
              <a:t>in Dec. 2020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0743C7-90F9-4FEE-9ECE-94F6AFDC18BF}"/>
              </a:ext>
            </a:extLst>
          </p:cNvPr>
          <p:cNvSpPr txBox="1"/>
          <p:nvPr/>
        </p:nvSpPr>
        <p:spPr>
          <a:xfrm>
            <a:off x="10363200" y="1501596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+ IDEs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1962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F0D8C5-932B-4969-AC86-A7382516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DC08A-E7DD-4812-B388-B899BACC3315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"/>
              <a:cs typeface="+mn-cs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021571C-6A07-448F-95A2-53FC2572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Integrated Development Environment (IDE)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A89A0-7271-4EAF-B0D4-B84FADAF7286}"/>
              </a:ext>
            </a:extLst>
          </p:cNvPr>
          <p:cNvSpPr txBox="1"/>
          <p:nvPr/>
        </p:nvSpPr>
        <p:spPr>
          <a:xfrm>
            <a:off x="620355" y="3760525"/>
            <a:ext cx="3979333" cy="2341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Most Popular IDE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0000"/>
                </a:solidFill>
              </a:rPr>
              <a:t>Visual Studio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Eclipse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Xcode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IntelliJ IDEA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21F8F-C645-4469-A0F5-9A814EFA3BB1}"/>
              </a:ext>
            </a:extLst>
          </p:cNvPr>
          <p:cNvSpPr txBox="1"/>
          <p:nvPr/>
        </p:nvSpPr>
        <p:spPr>
          <a:xfrm>
            <a:off x="620355" y="1068965"/>
            <a:ext cx="6529480" cy="2341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Provide whole procedures in program development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Code editing (Auto-completion)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Debugging (Error-report)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Compiling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Distribution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DA4576-BAA4-421F-917E-326EE2617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417" y="1789474"/>
            <a:ext cx="6313564" cy="43122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C664744-6FEC-44D9-B6E9-0963468E1ECD}"/>
              </a:ext>
            </a:extLst>
          </p:cNvPr>
          <p:cNvSpPr/>
          <p:nvPr/>
        </p:nvSpPr>
        <p:spPr>
          <a:xfrm>
            <a:off x="6841066" y="2277532"/>
            <a:ext cx="3725334" cy="233680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D27A6E-441D-42B8-AE8A-4759B6EC7B3D}"/>
              </a:ext>
            </a:extLst>
          </p:cNvPr>
          <p:cNvSpPr/>
          <p:nvPr/>
        </p:nvSpPr>
        <p:spPr>
          <a:xfrm>
            <a:off x="6841066" y="4741333"/>
            <a:ext cx="3725334" cy="126153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A6775-C396-4749-BEB1-7D229236589A}"/>
              </a:ext>
            </a:extLst>
          </p:cNvPr>
          <p:cNvSpPr txBox="1"/>
          <p:nvPr/>
        </p:nvSpPr>
        <p:spPr>
          <a:xfrm>
            <a:off x="9338179" y="5582598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Debugger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CD8A70-3786-4EF9-9D87-6D16A858ABF9}"/>
              </a:ext>
            </a:extLst>
          </p:cNvPr>
          <p:cNvSpPr txBox="1"/>
          <p:nvPr/>
        </p:nvSpPr>
        <p:spPr>
          <a:xfrm>
            <a:off x="9141330" y="4178438"/>
            <a:ext cx="1425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Code Editor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6F26F2-6CE4-4D31-8F37-8038B4F699C5}"/>
              </a:ext>
            </a:extLst>
          </p:cNvPr>
          <p:cNvSpPr txBox="1"/>
          <p:nvPr/>
        </p:nvSpPr>
        <p:spPr>
          <a:xfrm>
            <a:off x="5414582" y="563353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Compiler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12C6D-0CFB-48BF-B3DB-EE89677F4B29}"/>
              </a:ext>
            </a:extLst>
          </p:cNvPr>
          <p:cNvSpPr txBox="1"/>
          <p:nvPr/>
        </p:nvSpPr>
        <p:spPr>
          <a:xfrm>
            <a:off x="7287319" y="6220405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Common appearance of IDE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390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F0D8C5-932B-4969-AC86-A7382516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DC08A-E7DD-4812-B388-B899BACC3315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"/>
              <a:cs typeface="+mn-cs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021571C-6A07-448F-95A2-53FC2572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Shall we download and install them?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47D951-611B-48FF-9973-6BDB3E0779C9}"/>
              </a:ext>
            </a:extLst>
          </p:cNvPr>
          <p:cNvSpPr txBox="1"/>
          <p:nvPr/>
        </p:nvSpPr>
        <p:spPr>
          <a:xfrm>
            <a:off x="620355" y="1068965"/>
            <a:ext cx="4686476" cy="2341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Intel Fortran complies with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Visual Studio 2019 (Windows)</a:t>
            </a:r>
            <a:br>
              <a:rPr lang="en-US" altLang="ko-KR" sz="2000" dirty="0"/>
            </a:br>
            <a:r>
              <a:rPr lang="en-US" altLang="ko-KR" sz="2000" dirty="0"/>
              <a:t>- community ver. is free for student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Xcode</a:t>
            </a:r>
            <a:r>
              <a:rPr lang="en-US" altLang="ko-KR" sz="2000" dirty="0"/>
              <a:t> (Mac)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Eclipse (Linux)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636565-8F47-4C93-BCD5-EBDE3159A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031" b="36546"/>
          <a:stretch/>
        </p:blipFill>
        <p:spPr>
          <a:xfrm>
            <a:off x="620355" y="3649505"/>
            <a:ext cx="5149198" cy="29029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4EE31D-58FB-4AA7-A159-92B1047E5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450" y="1400175"/>
            <a:ext cx="4686477" cy="33439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FD3A3D3-9954-4458-AF52-1F6FA97B1400}"/>
              </a:ext>
            </a:extLst>
          </p:cNvPr>
          <p:cNvSpPr/>
          <p:nvPr/>
        </p:nvSpPr>
        <p:spPr>
          <a:xfrm>
            <a:off x="2333625" y="6023676"/>
            <a:ext cx="1266825" cy="272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0F16B5-926B-46C7-A0F6-20C61D79C98E}"/>
              </a:ext>
            </a:extLst>
          </p:cNvPr>
          <p:cNvSpPr/>
          <p:nvPr/>
        </p:nvSpPr>
        <p:spPr>
          <a:xfrm>
            <a:off x="7261700" y="3570480"/>
            <a:ext cx="1367950" cy="272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AC9802-DD6B-4306-819B-41CD932FDFE8}"/>
              </a:ext>
            </a:extLst>
          </p:cNvPr>
          <p:cNvCxnSpPr>
            <a:cxnSpLocks/>
          </p:cNvCxnSpPr>
          <p:nvPr/>
        </p:nvCxnSpPr>
        <p:spPr>
          <a:xfrm flipH="1" flipV="1">
            <a:off x="3640958" y="6296026"/>
            <a:ext cx="2455042" cy="1428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FBF3304-E4E3-44CD-B659-AE492145351D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7305904" y="3842829"/>
            <a:ext cx="639771" cy="1258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FDD2B4-3E53-4EC5-A637-BE92EA4B2094}"/>
              </a:ext>
            </a:extLst>
          </p:cNvPr>
          <p:cNvSpPr txBox="1"/>
          <p:nvPr/>
        </p:nvSpPr>
        <p:spPr>
          <a:xfrm>
            <a:off x="7166450" y="5210043"/>
            <a:ext cx="405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Intel</a:t>
            </a:r>
            <a:r>
              <a:rPr lang="ko-KR" altLang="en-US" dirty="0"/>
              <a:t> </a:t>
            </a:r>
            <a:r>
              <a:rPr lang="en-US" altLang="ko-KR" dirty="0"/>
              <a:t>Fortran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Windows</a:t>
            </a:r>
            <a:r>
              <a:rPr lang="ko-KR" altLang="en-US" dirty="0"/>
              <a:t> </a:t>
            </a:r>
            <a:r>
              <a:rPr lang="en-US" altLang="ko-KR" dirty="0"/>
              <a:t>(Online)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DB05B0-D0F7-4860-940A-6FD39C3721AD}"/>
              </a:ext>
            </a:extLst>
          </p:cNvPr>
          <p:cNvSpPr txBox="1"/>
          <p:nvPr/>
        </p:nvSpPr>
        <p:spPr>
          <a:xfrm>
            <a:off x="6214258" y="5861130"/>
            <a:ext cx="515179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Visual Studio 2019 Community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Install VS - Desktop Development with C++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4A2239-620B-4FAA-8BAA-AF1E767498AB}"/>
              </a:ext>
            </a:extLst>
          </p:cNvPr>
          <p:cNvSpPr txBox="1"/>
          <p:nvPr/>
        </p:nvSpPr>
        <p:spPr>
          <a:xfrm>
            <a:off x="8343900" y="2162162"/>
            <a:ext cx="3634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2021. 3 Release works perfectly! 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(Do not install 2021.4)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364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F0D8C5-932B-4969-AC86-A7382516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DC08A-E7DD-4812-B388-B899BACC3315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"/>
              <a:cs typeface="+mn-cs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021571C-6A07-448F-95A2-53FC2572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When VS was already installed without C++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738FFC-C37C-4974-9813-85FD4F15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4" y="1585912"/>
            <a:ext cx="6967537" cy="30121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3BEFAE-23ED-42C9-869A-E265B9C0D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313" y="3371850"/>
            <a:ext cx="5938838" cy="297656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EA5D6EC-AED7-4A46-A438-06D13BEB56CB}"/>
              </a:ext>
            </a:extLst>
          </p:cNvPr>
          <p:cNvSpPr/>
          <p:nvPr/>
        </p:nvSpPr>
        <p:spPr>
          <a:xfrm>
            <a:off x="3771900" y="1771650"/>
            <a:ext cx="2686050" cy="257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F07DDD-52BB-48DB-A69F-BB584AFBBC70}"/>
              </a:ext>
            </a:extLst>
          </p:cNvPr>
          <p:cNvSpPr/>
          <p:nvPr/>
        </p:nvSpPr>
        <p:spPr>
          <a:xfrm>
            <a:off x="7605711" y="4851722"/>
            <a:ext cx="2014539" cy="610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135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F0D8C5-932B-4969-AC86-A7382516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DC08A-E7DD-4812-B388-B899BACC3315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"/>
              <a:cs typeface="+mn-cs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021571C-6A07-448F-95A2-53FC2572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Hello World!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EDDA5-5E29-43CA-B741-5E4BDD77E66B}"/>
              </a:ext>
            </a:extLst>
          </p:cNvPr>
          <p:cNvSpPr txBox="1"/>
          <p:nvPr/>
        </p:nvSpPr>
        <p:spPr>
          <a:xfrm>
            <a:off x="5238524" y="1815530"/>
            <a:ext cx="64684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Every Fortran program starts with </a:t>
            </a:r>
            <a:r>
              <a:rPr lang="en-US" altLang="ko-KR" sz="2000" dirty="0">
                <a:highlight>
                  <a:srgbClr val="FFFF00"/>
                </a:highlight>
              </a:rPr>
              <a:t>PROGRAM [</a:t>
            </a:r>
            <a:r>
              <a:rPr lang="en-US" altLang="ko-KR" sz="2000" dirty="0" err="1">
                <a:highlight>
                  <a:srgbClr val="FFFF00"/>
                </a:highlight>
              </a:rPr>
              <a:t>code_name</a:t>
            </a:r>
            <a:r>
              <a:rPr lang="en-US" altLang="ko-KR" sz="2000" dirty="0">
                <a:highlight>
                  <a:srgbClr val="FFFF00"/>
                </a:highlight>
              </a:rPr>
              <a:t>]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>
                <a:highlight>
                  <a:srgbClr val="FFFF00"/>
                </a:highlight>
              </a:rPr>
              <a:t>END PROGRAM [</a:t>
            </a:r>
            <a:r>
              <a:rPr lang="en-US" altLang="ko-KR" sz="2000" dirty="0" err="1">
                <a:highlight>
                  <a:srgbClr val="FFFF00"/>
                </a:highlight>
              </a:rPr>
              <a:t>code_name</a:t>
            </a:r>
            <a:r>
              <a:rPr lang="en-US" altLang="ko-KR" sz="2000" dirty="0">
                <a:highlight>
                  <a:srgbClr val="FFFF00"/>
                </a:highlight>
              </a:rPr>
              <a:t>]</a:t>
            </a:r>
            <a:r>
              <a:rPr lang="en-US" altLang="ko-KR" sz="2000" dirty="0"/>
              <a:t> informs the end of code.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2B402C-EA0D-4D30-A69D-D2D7213FF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269" y="675733"/>
            <a:ext cx="6437990" cy="57098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477975-A55F-4709-8051-B8C30F00DA70}"/>
              </a:ext>
            </a:extLst>
          </p:cNvPr>
          <p:cNvSpPr txBox="1"/>
          <p:nvPr/>
        </p:nvSpPr>
        <p:spPr>
          <a:xfrm>
            <a:off x="1528233" y="5469667"/>
            <a:ext cx="3366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* Fortran is case insensitive</a:t>
            </a:r>
            <a:endParaRPr lang="ko-KR" altLang="en-US" sz="20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BC94138-8857-4442-9E18-C363A7C7C61E}"/>
              </a:ext>
            </a:extLst>
          </p:cNvPr>
          <p:cNvGrpSpPr/>
          <p:nvPr/>
        </p:nvGrpSpPr>
        <p:grpSpPr>
          <a:xfrm>
            <a:off x="6034086" y="3595179"/>
            <a:ext cx="5429510" cy="2133709"/>
            <a:chOff x="5883314" y="3754290"/>
            <a:chExt cx="5429510" cy="21337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5312C8-4E46-44BD-AA2F-E46BCBF08F35}"/>
                </a:ext>
              </a:extLst>
            </p:cNvPr>
            <p:cNvSpPr txBox="1"/>
            <p:nvPr/>
          </p:nvSpPr>
          <p:spPr>
            <a:xfrm>
              <a:off x="5883314" y="4256783"/>
              <a:ext cx="5429510" cy="163121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Earlier ver. Fortran identifies variables </a:t>
              </a:r>
              <a:br>
                <a:rPr lang="en-US" altLang="ko-KR" sz="2000" dirty="0"/>
              </a:br>
              <a:r>
                <a:rPr lang="en-US" altLang="ko-KR" sz="2000" dirty="0"/>
                <a:t>implicitly when they begin with :</a:t>
              </a:r>
              <a:r>
                <a:rPr lang="ko-KR" altLang="en-US" sz="2000" dirty="0"/>
                <a:t> </a:t>
              </a:r>
              <a:endParaRPr lang="en-US" altLang="ko-KR" sz="2000" dirty="0"/>
            </a:p>
            <a:p>
              <a:br>
                <a:rPr lang="en-US" altLang="ko-KR" sz="2000" dirty="0"/>
              </a:br>
              <a:r>
                <a:rPr lang="en-US" altLang="ko-KR" sz="2000" dirty="0"/>
                <a:t>1. I, J, K, L, M, N : Integer</a:t>
              </a:r>
            </a:p>
            <a:p>
              <a:r>
                <a:rPr lang="en-US" altLang="ko-KR" sz="2000" dirty="0"/>
                <a:t>2. other alphabets : Real number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584D02-90CC-4D7A-9F51-9F0FE31E0A58}"/>
                </a:ext>
              </a:extLst>
            </p:cNvPr>
            <p:cNvSpPr txBox="1"/>
            <p:nvPr/>
          </p:nvSpPr>
          <p:spPr>
            <a:xfrm>
              <a:off x="6410145" y="3754290"/>
              <a:ext cx="437584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/>
                <a:t>The meaning of “</a:t>
              </a:r>
              <a:r>
                <a:rPr lang="en-US" altLang="ko-KR" sz="2000" b="1" dirty="0"/>
                <a:t>Implicit none</a:t>
              </a:r>
              <a:r>
                <a:rPr lang="en-US" altLang="ko-KR" sz="2000" dirty="0"/>
                <a:t>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23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F0D8C5-932B-4969-AC86-A7382516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DC08A-E7DD-4812-B388-B899BACC3315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"/>
                <a:cs typeface="+mn-cs"/>
              </a:rPr>
              <a:t>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"/>
              <a:cs typeface="+mn-cs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021571C-6A07-448F-95A2-53FC2572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Build ‘Hello World!’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3A5923-5705-47D6-952A-0C98F3045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025" y="1075842"/>
            <a:ext cx="6119812" cy="1439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1B0AE9-C8FC-4B4E-BEC1-F077996F6A42}"/>
              </a:ext>
            </a:extLst>
          </p:cNvPr>
          <p:cNvSpPr txBox="1"/>
          <p:nvPr/>
        </p:nvSpPr>
        <p:spPr>
          <a:xfrm>
            <a:off x="558800" y="2305615"/>
            <a:ext cx="467147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1. File – New - New Project (</a:t>
            </a:r>
            <a:r>
              <a:rPr lang="en-US" altLang="ko-KR" sz="2000" dirty="0" err="1"/>
              <a:t>Ctrl+Shift+N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en-US" altLang="ko-KR" sz="2000" dirty="0"/>
              <a:t>2. Select “Empty Project” Fortran language</a:t>
            </a:r>
          </a:p>
          <a:p>
            <a:endParaRPr lang="en-US" altLang="ko-KR" sz="2000" dirty="0"/>
          </a:p>
          <a:p>
            <a:r>
              <a:rPr lang="en-US" altLang="ko-KR" sz="2000" dirty="0"/>
              <a:t>3. Write the code in the editor</a:t>
            </a:r>
          </a:p>
          <a:p>
            <a:endParaRPr lang="en-US" altLang="ko-KR" sz="2000" dirty="0"/>
          </a:p>
          <a:p>
            <a:r>
              <a:rPr lang="en-US" altLang="ko-KR" sz="2000" dirty="0"/>
              <a:t>4. Debug-Start without Debug (ctrl+F5)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519151-4E18-4025-8EE0-F3537A4A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5" y="2609851"/>
            <a:ext cx="5772150" cy="38368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B62AFD5-960E-480B-8327-972981282F0C}"/>
              </a:ext>
            </a:extLst>
          </p:cNvPr>
          <p:cNvSpPr/>
          <p:nvPr/>
        </p:nvSpPr>
        <p:spPr>
          <a:xfrm>
            <a:off x="8425500" y="3496734"/>
            <a:ext cx="2869033" cy="4317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A7B29-85F6-4D64-895E-C02FBA8493C3}"/>
              </a:ext>
            </a:extLst>
          </p:cNvPr>
          <p:cNvSpPr txBox="1"/>
          <p:nvPr/>
        </p:nvSpPr>
        <p:spPr>
          <a:xfrm>
            <a:off x="1232061" y="5338233"/>
            <a:ext cx="3324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Do you see a prompt window?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97368197"/>
      </p:ext>
    </p:extLst>
  </p:cSld>
  <p:clrMapOvr>
    <a:masterClrMapping/>
  </p:clrMapOvr>
</p:sld>
</file>

<file path=ppt/theme/theme1.xml><?xml version="1.0" encoding="utf-8"?>
<a:theme xmlns:a="http://schemas.openxmlformats.org/drawingml/2006/main" name="RiverscapeDynamic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times"/>
        <a:ea typeface="나눔명조"/>
        <a:cs typeface=""/>
      </a:majorFont>
      <a:minorFont>
        <a:latin typeface="times"/>
        <a:ea typeface="나눔명조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verscapeDynamicsLab" id="{96ED2DA1-18AB-4E82-B732-98BE7AAD5E3A}" vid="{6D1B5378-E3AE-44B9-BD30-DB4C8EF6335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43A7701A8851446A252BA18D0933BB7" ma:contentTypeVersion="7" ma:contentTypeDescription="새 문서를 만듭니다." ma:contentTypeScope="" ma:versionID="884e2058c3c9f54d7ad860c301d7b001">
  <xsd:schema xmlns:xsd="http://www.w3.org/2001/XMLSchema" xmlns:xs="http://www.w3.org/2001/XMLSchema" xmlns:p="http://schemas.microsoft.com/office/2006/metadata/properties" xmlns:ns3="bc6da655-b7e0-499d-bdbf-62cbb326a24c" targetNamespace="http://schemas.microsoft.com/office/2006/metadata/properties" ma:root="true" ma:fieldsID="b776d0373514749a2bc9f5e101ec1a83" ns3:_="">
    <xsd:import namespace="bc6da655-b7e0-499d-bdbf-62cbb326a24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6da655-b7e0-499d-bdbf-62cbb326a2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614FCF-FE2F-440E-AF35-84F222ED60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6da655-b7e0-499d-bdbf-62cbb326a2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532DE7-71AD-4F7B-8E62-59DFE0D886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D80D08-122B-49C3-B139-865A5220853B}">
  <ds:schemaRefs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bc6da655-b7e0-499d-bdbf-62cbb326a24c"/>
    <ds:schemaRef ds:uri="http://purl.org/dc/dcmitype/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825</Words>
  <Application>Microsoft Office PowerPoint</Application>
  <PresentationFormat>와이드스크린</PresentationFormat>
  <Paragraphs>179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Avenir Next LT W04 Demi</vt:lpstr>
      <vt:lpstr>Avenir Next LT W04 Regular</vt:lpstr>
      <vt:lpstr>맑은 고딕</vt:lpstr>
      <vt:lpstr>Arial</vt:lpstr>
      <vt:lpstr>times</vt:lpstr>
      <vt:lpstr>times</vt:lpstr>
      <vt:lpstr>RiverscapeDynamicsLab</vt:lpstr>
      <vt:lpstr>Quick guide for Fortran: Intel Fortran compiler and Visual Studio </vt:lpstr>
      <vt:lpstr>Fortran?</vt:lpstr>
      <vt:lpstr>Fortran compiler</vt:lpstr>
      <vt:lpstr>So… why are we here?</vt:lpstr>
      <vt:lpstr>Integrated Development Environment (IDE)</vt:lpstr>
      <vt:lpstr>Shall we download and install them?</vt:lpstr>
      <vt:lpstr>When VS was already installed without C++</vt:lpstr>
      <vt:lpstr>Hello World!</vt:lpstr>
      <vt:lpstr>Build ‘Hello World!’</vt:lpstr>
      <vt:lpstr>Variable declaration</vt:lpstr>
      <vt:lpstr>Array</vt:lpstr>
      <vt:lpstr>Array and memory allocation</vt:lpstr>
      <vt:lpstr>Array slicing</vt:lpstr>
      <vt:lpstr>Allocatable arrays</vt:lpstr>
      <vt:lpstr>What’s next?</vt:lpstr>
      <vt:lpstr>Download links and useful resources</vt:lpstr>
      <vt:lpstr>One more thing!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guide for Fortran: Intel Fortran compiler and Visual Studio</dc:title>
  <dc:creator>hyoungsack@korea.edu</dc:creator>
  <cp:lastModifiedBy>hyoungsack@korea.edu</cp:lastModifiedBy>
  <cp:revision>3</cp:revision>
  <dcterms:created xsi:type="dcterms:W3CDTF">2021-12-07T07:44:41Z</dcterms:created>
  <dcterms:modified xsi:type="dcterms:W3CDTF">2021-12-09T00:06:42Z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0x010100F43A7701A8851446A252BA18D0933BB7</vt:lpwstr>
  </property>
</Properties>
</file>